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56" r:id="rId5"/>
    <p:sldId id="365" r:id="rId6"/>
    <p:sldId id="258" r:id="rId7"/>
    <p:sldId id="349" r:id="rId8"/>
    <p:sldId id="354" r:id="rId9"/>
    <p:sldId id="325" r:id="rId10"/>
    <p:sldId id="331" r:id="rId11"/>
    <p:sldId id="327" r:id="rId12"/>
    <p:sldId id="324" r:id="rId13"/>
    <p:sldId id="353" r:id="rId14"/>
    <p:sldId id="352" r:id="rId15"/>
    <p:sldId id="355" r:id="rId16"/>
    <p:sldId id="364" r:id="rId17"/>
    <p:sldId id="329" r:id="rId18"/>
    <p:sldId id="360" r:id="rId19"/>
    <p:sldId id="361" r:id="rId20"/>
    <p:sldId id="362" r:id="rId21"/>
    <p:sldId id="363" r:id="rId22"/>
    <p:sldId id="359" r:id="rId23"/>
    <p:sldId id="358" r:id="rId24"/>
    <p:sldId id="367" r:id="rId25"/>
    <p:sldId id="366" r:id="rId26"/>
    <p:sldId id="316" r:id="rId27"/>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71" autoAdjust="0"/>
  </p:normalViewPr>
  <p:slideViewPr>
    <p:cSldViewPr snapToGrid="0" snapToObjects="1">
      <p:cViewPr>
        <p:scale>
          <a:sx n="100" d="100"/>
          <a:sy n="100" d="100"/>
        </p:scale>
        <p:origin x="-9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RAND WATER SUPPLY VOLUMES </a:t>
            </a:r>
          </a:p>
        </c:rich>
      </c:tx>
      <c:overlay val="1"/>
    </c:title>
    <c:autoTitleDeleted val="0"/>
    <c:plotArea>
      <c:layout>
        <c:manualLayout>
          <c:layoutTarget val="inner"/>
          <c:xMode val="edge"/>
          <c:yMode val="edge"/>
          <c:x val="0.19139824286028698"/>
          <c:y val="0.15938405741934183"/>
          <c:w val="0.69133878063522103"/>
          <c:h val="0.70854958860479522"/>
        </c:manualLayout>
      </c:layout>
      <c:lineChart>
        <c:grouping val="standard"/>
        <c:varyColors val="0"/>
        <c:ser>
          <c:idx val="0"/>
          <c:order val="0"/>
          <c:tx>
            <c:v>kl/month</c:v>
          </c:tx>
          <c:spPr>
            <a:ln>
              <a:noFill/>
            </a:ln>
          </c:spPr>
          <c:marker>
            <c:symbol val="none"/>
          </c:marker>
          <c:cat>
            <c:strRef>
              <c:f>'RW tot supply'!$B$3:$H$3</c:f>
              <c:strCache>
                <c:ptCount val="7"/>
                <c:pt idx="0">
                  <c:v> 2012</c:v>
                </c:pt>
                <c:pt idx="1">
                  <c:v> 2013</c:v>
                </c:pt>
                <c:pt idx="2">
                  <c:v> 2014</c:v>
                </c:pt>
                <c:pt idx="3">
                  <c:v> 2015</c:v>
                </c:pt>
                <c:pt idx="4">
                  <c:v> 2016</c:v>
                </c:pt>
                <c:pt idx="5">
                  <c:v> 2017</c:v>
                </c:pt>
                <c:pt idx="6">
                  <c:v>YTD 2018 (Jul 17 - Jan 18)</c:v>
                </c:pt>
              </c:strCache>
            </c:strRef>
          </c:cat>
          <c:val>
            <c:numRef>
              <c:f>'RW tot supply'!$B$27:$H$27</c:f>
              <c:numCache>
                <c:formatCode>_(* #,##0.00_);_(* \(#,##0.00\);_(* "-"??_);_(@_)</c:formatCode>
                <c:ptCount val="7"/>
                <c:pt idx="0">
                  <c:v>121008312</c:v>
                </c:pt>
                <c:pt idx="1">
                  <c:v>124189734</c:v>
                </c:pt>
                <c:pt idx="2">
                  <c:v>127239527</c:v>
                </c:pt>
                <c:pt idx="3">
                  <c:v>130357978.33</c:v>
                </c:pt>
                <c:pt idx="4">
                  <c:v>131501273.09</c:v>
                </c:pt>
                <c:pt idx="5">
                  <c:v>124220130.16666663</c:v>
                </c:pt>
                <c:pt idx="6">
                  <c:v>128630600.7142857</c:v>
                </c:pt>
              </c:numCache>
            </c:numRef>
          </c:val>
          <c:smooth val="0"/>
        </c:ser>
        <c:dLbls>
          <c:showLegendKey val="0"/>
          <c:showVal val="0"/>
          <c:showCatName val="0"/>
          <c:showSerName val="0"/>
          <c:showPercent val="0"/>
          <c:showBubbleSize val="0"/>
        </c:dLbls>
        <c:marker val="1"/>
        <c:smooth val="0"/>
        <c:axId val="51869184"/>
        <c:axId val="51870720"/>
      </c:lineChart>
      <c:lineChart>
        <c:grouping val="standard"/>
        <c:varyColors val="0"/>
        <c:ser>
          <c:idx val="1"/>
          <c:order val="1"/>
          <c:tx>
            <c:v>Ml/d</c:v>
          </c:tx>
          <c:spPr>
            <a:ln>
              <a:solidFill>
                <a:schemeClr val="accent1">
                  <a:lumMod val="75000"/>
                </a:schemeClr>
              </a:solidFill>
            </a:ln>
          </c:spPr>
          <c:marker>
            <c:symbol val="none"/>
          </c:marker>
          <c:dLbls>
            <c:dLblPos val="t"/>
            <c:showLegendKey val="0"/>
            <c:showVal val="1"/>
            <c:showCatName val="0"/>
            <c:showSerName val="0"/>
            <c:showPercent val="0"/>
            <c:showBubbleSize val="0"/>
            <c:showLeaderLines val="0"/>
          </c:dLbls>
          <c:trendline>
            <c:trendlineType val="linear"/>
            <c:dispRSqr val="1"/>
            <c:dispEq val="1"/>
            <c:trendlineLbl>
              <c:layout>
                <c:manualLayout>
                  <c:x val="-1.4296026836897903E-2"/>
                  <c:y val="0.15159857542035265"/>
                </c:manualLayout>
              </c:layout>
              <c:tx>
                <c:rich>
                  <a:bodyPr/>
                  <a:lstStyle/>
                  <a:p>
                    <a:pPr>
                      <a:defRPr sz="900"/>
                    </a:pPr>
                    <a:r>
                      <a:rPr lang="en-US" sz="900" baseline="0"/>
                      <a:t>y = 27.625x + 4050
R² = 0.2416</a:t>
                    </a:r>
                  </a:p>
                  <a:p>
                    <a:pPr>
                      <a:defRPr sz="900"/>
                    </a:pPr>
                    <a:r>
                      <a:rPr lang="en-US" sz="900" baseline="0"/>
                      <a:t>Gradient :  0.66%</a:t>
                    </a:r>
                    <a:endParaRPr lang="en-US" sz="900"/>
                  </a:p>
                </c:rich>
              </c:tx>
              <c:numFmt formatCode="General" sourceLinked="0"/>
            </c:trendlineLbl>
          </c:trendline>
          <c:cat>
            <c:strRef>
              <c:f>'RW tot supply'!$B$3:$G$3</c:f>
              <c:strCache>
                <c:ptCount val="6"/>
                <c:pt idx="0">
                  <c:v> 2012</c:v>
                </c:pt>
                <c:pt idx="1">
                  <c:v> 2013</c:v>
                </c:pt>
                <c:pt idx="2">
                  <c:v> 2014</c:v>
                </c:pt>
                <c:pt idx="3">
                  <c:v> 2015</c:v>
                </c:pt>
                <c:pt idx="4">
                  <c:v> 2016</c:v>
                </c:pt>
                <c:pt idx="5">
                  <c:v> 2017</c:v>
                </c:pt>
              </c:strCache>
            </c:strRef>
          </c:cat>
          <c:val>
            <c:numRef>
              <c:f>'RW tot supply'!$B$28:$H$28</c:f>
              <c:numCache>
                <c:formatCode>_(* #,##0_);_(* \(#,##0\);_(* "-"??_);_(@_)</c:formatCode>
                <c:ptCount val="7"/>
                <c:pt idx="0">
                  <c:v>3977.9195266272186</c:v>
                </c:pt>
                <c:pt idx="1">
                  <c:v>4082.5027613412226</c:v>
                </c:pt>
                <c:pt idx="2">
                  <c:v>4182.7589414858639</c:v>
                </c:pt>
                <c:pt idx="3">
                  <c:v>4285.2721344510182</c:v>
                </c:pt>
                <c:pt idx="4">
                  <c:v>4322.8557886259032</c:v>
                </c:pt>
                <c:pt idx="5">
                  <c:v>4084.1309069724466</c:v>
                </c:pt>
                <c:pt idx="6">
                  <c:v>4187.9730465116272</c:v>
                </c:pt>
              </c:numCache>
            </c:numRef>
          </c:val>
          <c:smooth val="0"/>
        </c:ser>
        <c:dLbls>
          <c:showLegendKey val="0"/>
          <c:showVal val="0"/>
          <c:showCatName val="0"/>
          <c:showSerName val="0"/>
          <c:showPercent val="0"/>
          <c:showBubbleSize val="0"/>
        </c:dLbls>
        <c:marker val="1"/>
        <c:smooth val="0"/>
        <c:axId val="51899392"/>
        <c:axId val="51897472"/>
      </c:lineChart>
      <c:catAx>
        <c:axId val="51869184"/>
        <c:scaling>
          <c:orientation val="minMax"/>
        </c:scaling>
        <c:delete val="0"/>
        <c:axPos val="b"/>
        <c:majorTickMark val="out"/>
        <c:minorTickMark val="none"/>
        <c:tickLblPos val="nextTo"/>
        <c:txPr>
          <a:bodyPr/>
          <a:lstStyle/>
          <a:p>
            <a:pPr>
              <a:defRPr sz="900"/>
            </a:pPr>
            <a:endParaRPr lang="en-US"/>
          </a:p>
        </c:txPr>
        <c:crossAx val="51870720"/>
        <c:crosses val="autoZero"/>
        <c:auto val="1"/>
        <c:lblAlgn val="ctr"/>
        <c:lblOffset val="100"/>
        <c:noMultiLvlLbl val="0"/>
      </c:catAx>
      <c:valAx>
        <c:axId val="51870720"/>
        <c:scaling>
          <c:orientation val="minMax"/>
          <c:max val="180000000"/>
          <c:min val="0"/>
        </c:scaling>
        <c:delete val="0"/>
        <c:axPos val="l"/>
        <c:majorGridlines/>
        <c:title>
          <c:tx>
            <c:rich>
              <a:bodyPr rot="-5400000" vert="horz"/>
              <a:lstStyle/>
              <a:p>
                <a:pPr>
                  <a:defRPr/>
                </a:pPr>
                <a:r>
                  <a:rPr lang="en-US"/>
                  <a:t>Volumes in kl/month</a:t>
                </a:r>
              </a:p>
            </c:rich>
          </c:tx>
          <c:overlay val="0"/>
        </c:title>
        <c:numFmt formatCode="_(* #,##0.00_);_(* \(#,##0.00\);_(* &quot;-&quot;??_);_(@_)" sourceLinked="1"/>
        <c:majorTickMark val="out"/>
        <c:minorTickMark val="none"/>
        <c:tickLblPos val="nextTo"/>
        <c:crossAx val="51869184"/>
        <c:crosses val="autoZero"/>
        <c:crossBetween val="between"/>
      </c:valAx>
      <c:valAx>
        <c:axId val="51897472"/>
        <c:scaling>
          <c:orientation val="minMax"/>
          <c:max val="5980"/>
          <c:min val="0"/>
        </c:scaling>
        <c:delete val="0"/>
        <c:axPos val="r"/>
        <c:title>
          <c:tx>
            <c:rich>
              <a:bodyPr rot="-5400000" vert="horz"/>
              <a:lstStyle/>
              <a:p>
                <a:pPr>
                  <a:defRPr/>
                </a:pPr>
                <a:r>
                  <a:rPr lang="en-US"/>
                  <a:t>Ml/d</a:t>
                </a:r>
              </a:p>
            </c:rich>
          </c:tx>
          <c:overlay val="0"/>
        </c:title>
        <c:numFmt formatCode="_(* #,##0_);_(* \(#,##0\);_(* &quot;-&quot;??_);_(@_)" sourceLinked="1"/>
        <c:majorTickMark val="out"/>
        <c:minorTickMark val="none"/>
        <c:tickLblPos val="nextTo"/>
        <c:crossAx val="51899392"/>
        <c:crosses val="max"/>
        <c:crossBetween val="between"/>
      </c:valAx>
      <c:catAx>
        <c:axId val="51899392"/>
        <c:scaling>
          <c:orientation val="minMax"/>
        </c:scaling>
        <c:delete val="1"/>
        <c:axPos val="b"/>
        <c:majorTickMark val="out"/>
        <c:minorTickMark val="none"/>
        <c:tickLblPos val="nextTo"/>
        <c:crossAx val="51897472"/>
        <c:crosses val="autoZero"/>
        <c:auto val="1"/>
        <c:lblAlgn val="ctr"/>
        <c:lblOffset val="100"/>
        <c:noMultiLvlLbl val="0"/>
      </c:cat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7C1CBCC8-7844-4707-B0CC-43EE4EEE9557}" type="datetimeFigureOut">
              <a:rPr lang="en-GB" smtClean="0"/>
              <a:t>26/03/2019</a:t>
            </a:fld>
            <a:endParaRPr lang="en-GB" dirty="0"/>
          </a:p>
        </p:txBody>
      </p:sp>
      <p:sp>
        <p:nvSpPr>
          <p:cNvPr id="4" name="Footer Placeholder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04D1E889-697B-4532-89BF-4D7D38CA7B4B}" type="slidenum">
              <a:rPr lang="en-GB" smtClean="0"/>
              <a:t>‹#›</a:t>
            </a:fld>
            <a:endParaRPr lang="en-GB" dirty="0"/>
          </a:p>
        </p:txBody>
      </p:sp>
    </p:spTree>
    <p:extLst>
      <p:ext uri="{BB962C8B-B14F-4D97-AF65-F5344CB8AC3E}">
        <p14:creationId xmlns:p14="http://schemas.microsoft.com/office/powerpoint/2010/main" val="1319876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726E897F-6034-46D6-B555-6F3B80140997}" type="datetimeFigureOut">
              <a:rPr lang="en-GB" smtClean="0"/>
              <a:t>26/03/2019</a:t>
            </a:fld>
            <a:endParaRPr lang="en-GB" dirty="0"/>
          </a:p>
        </p:txBody>
      </p:sp>
      <p:sp>
        <p:nvSpPr>
          <p:cNvPr id="4" name="Slide Image Placeholder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86A69193-9F31-4623-9C76-3D7200FE3557}" type="slidenum">
              <a:rPr lang="en-GB" smtClean="0"/>
              <a:t>‹#›</a:t>
            </a:fld>
            <a:endParaRPr lang="en-GB" dirty="0"/>
          </a:p>
        </p:txBody>
      </p:sp>
    </p:spTree>
    <p:extLst>
      <p:ext uri="{BB962C8B-B14F-4D97-AF65-F5344CB8AC3E}">
        <p14:creationId xmlns:p14="http://schemas.microsoft.com/office/powerpoint/2010/main" val="211505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a:t>
            </a:fld>
            <a:endParaRPr lang="en-GB" dirty="0"/>
          </a:p>
        </p:txBody>
      </p:sp>
    </p:spTree>
    <p:extLst>
      <p:ext uri="{BB962C8B-B14F-4D97-AF65-F5344CB8AC3E}">
        <p14:creationId xmlns:p14="http://schemas.microsoft.com/office/powerpoint/2010/main" val="170399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10</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11</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12</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13</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14</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15</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16</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17</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18</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19</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2</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20</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21</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22</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23</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3</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4</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5</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6</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7</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8</a:t>
            </a:fld>
            <a:endParaRPr lang="en-GB" dirty="0"/>
          </a:p>
        </p:txBody>
      </p:sp>
    </p:spTree>
    <p:extLst>
      <p:ext uri="{BB962C8B-B14F-4D97-AF65-F5344CB8AC3E}">
        <p14:creationId xmlns:p14="http://schemas.microsoft.com/office/powerpoint/2010/main" val="246571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193-9F31-4623-9C76-3D7200FE3557}" type="slidenum">
              <a:rPr lang="en-GB" smtClean="0"/>
              <a:t>9</a:t>
            </a:fld>
            <a:endParaRPr lang="en-GB" dirty="0"/>
          </a:p>
        </p:txBody>
      </p:sp>
    </p:spTree>
    <p:extLst>
      <p:ext uri="{BB962C8B-B14F-4D97-AF65-F5344CB8AC3E}">
        <p14:creationId xmlns:p14="http://schemas.microsoft.com/office/powerpoint/2010/main" val="246571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5772150" cy="1982578"/>
          </a:xfrm>
        </p:spPr>
        <p:txBody>
          <a:bodyPr anchor="b">
            <a:normAutofit/>
          </a:bodyPr>
          <a:lstStyle>
            <a:lvl1pPr algn="l">
              <a:defRPr sz="4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685800" y="3197739"/>
            <a:ext cx="6858000" cy="4625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6543675" y="0"/>
            <a:ext cx="2600325"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40"/>
            <a:ext cx="7886700" cy="2111376"/>
          </a:xfrm>
        </p:spPr>
        <p:txBody>
          <a:bodyPr anchor="b"/>
          <a:lstStyle>
            <a:lvl1pPr>
              <a:defRPr sz="6000">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623888" y="402803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590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C11BE0B-E6FE-1046-A27E-C487C25BC4DF}" type="datetimeFigureOut">
              <a:rPr lang="en-US" smtClean="0"/>
              <a:t>3/26/2019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9959DCC-C4F0-8C4A-83B7-AA41867591E8}" type="slidenum">
              <a:rPr lang="en-US" smtClean="0"/>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3047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65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885509" cy="939521"/>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1776047"/>
            <a:ext cx="4629150"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76047"/>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46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949569"/>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26289"/>
            <a:ext cx="4629150" cy="3803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1826289"/>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55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9144000" cy="13866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038225"/>
            <a:ext cx="7627883" cy="1533316"/>
          </a:xfrm>
        </p:spPr>
        <p:txBody>
          <a:bodyPr>
            <a:noAutofit/>
          </a:bodyPr>
          <a:lstStyle/>
          <a:p>
            <a:r>
              <a:rPr lang="fr-FR" sz="3200" dirty="0" smtClean="0"/>
              <a:t>A Key initiative </a:t>
            </a:r>
            <a:r>
              <a:rPr lang="fr-FR" sz="3200" dirty="0" err="1" smtClean="0"/>
              <a:t>implemented</a:t>
            </a:r>
            <a:r>
              <a:rPr lang="fr-FR" sz="3200" dirty="0" smtClean="0"/>
              <a:t> by Rand Water and </a:t>
            </a:r>
            <a:r>
              <a:rPr lang="fr-FR" sz="3200" dirty="0" err="1" smtClean="0"/>
              <a:t>customers</a:t>
            </a:r>
            <a:r>
              <a:rPr lang="fr-FR" sz="3200" dirty="0" smtClean="0"/>
              <a:t>: Project 1600</a:t>
            </a:r>
            <a:endParaRPr lang="en-US" sz="3200" dirty="0"/>
          </a:p>
        </p:txBody>
      </p:sp>
      <p:sp>
        <p:nvSpPr>
          <p:cNvPr id="3" name="Subtitle 2"/>
          <p:cNvSpPr>
            <a:spLocks noGrp="1"/>
          </p:cNvSpPr>
          <p:nvPr>
            <p:ph type="subTitle" idx="1"/>
          </p:nvPr>
        </p:nvSpPr>
        <p:spPr/>
        <p:txBody>
          <a:bodyPr>
            <a:noAutofit/>
          </a:bodyPr>
          <a:lstStyle/>
          <a:p>
            <a:pPr>
              <a:defRPr/>
            </a:pPr>
            <a:r>
              <a:rPr lang="en-US" altLang="en-US" sz="1800" dirty="0" smtClean="0"/>
              <a:t>Strategy Steering Committee Meeting:  27 February 2018</a:t>
            </a:r>
          </a:p>
          <a:p>
            <a:pPr>
              <a:defRPr/>
            </a:pPr>
            <a:r>
              <a:rPr lang="en-US" altLang="en-US" sz="1800" dirty="0" smtClean="0"/>
              <a:t>Department of Water and Sanitation</a:t>
            </a:r>
            <a:endParaRPr lang="en-US" altLang="en-US" sz="1800" dirty="0"/>
          </a:p>
          <a:p>
            <a:pPr>
              <a:defRPr/>
            </a:pPr>
            <a:endParaRPr lang="en-US" altLang="en-US" sz="1800" dirty="0" smtClean="0"/>
          </a:p>
          <a:p>
            <a:pPr>
              <a:defRPr/>
            </a:pPr>
            <a:endParaRPr lang="en-US" altLang="en-US" sz="1800" dirty="0"/>
          </a:p>
          <a:p>
            <a:pPr>
              <a:defRPr/>
            </a:pPr>
            <a:endParaRPr lang="en-US" altLang="en-US" sz="1800" dirty="0" smtClean="0"/>
          </a:p>
          <a:p>
            <a:pPr>
              <a:defRPr/>
            </a:pPr>
            <a:endParaRPr lang="en-US" altLang="en-US" sz="1800" dirty="0"/>
          </a:p>
          <a:p>
            <a:pPr>
              <a:defRPr/>
            </a:pPr>
            <a:r>
              <a:rPr lang="en-US" altLang="en-US" sz="1800" dirty="0" smtClean="0"/>
              <a:t>Presentation by:</a:t>
            </a:r>
          </a:p>
          <a:p>
            <a:pPr>
              <a:defRPr/>
            </a:pPr>
            <a:r>
              <a:rPr lang="en-US" altLang="en-US" sz="1800" dirty="0" smtClean="0"/>
              <a:t>Shuntelle Gow</a:t>
            </a:r>
          </a:p>
          <a:p>
            <a:pPr>
              <a:defRPr/>
            </a:pPr>
            <a:r>
              <a:rPr lang="en-US" altLang="en-US" sz="1800" dirty="0" smtClean="0"/>
              <a:t>Rand Water</a:t>
            </a:r>
          </a:p>
          <a:p>
            <a:pPr>
              <a:defRPr/>
            </a:pPr>
            <a:r>
              <a:rPr lang="en-US" altLang="en-US" sz="1800" dirty="0" smtClean="0"/>
              <a:t>Water Cycle Management </a:t>
            </a:r>
          </a:p>
          <a:p>
            <a:pPr>
              <a:defRPr/>
            </a:pPr>
            <a:endParaRPr lang="en-US" altLang="en-US" sz="1800" dirty="0" smtClean="0"/>
          </a:p>
          <a:p>
            <a:pPr>
              <a:defRPr/>
            </a:pPr>
            <a:endParaRPr lang="en-US" altLang="en-US" sz="1800" dirty="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Further analysis</a:t>
            </a:r>
            <a:endParaRPr lang="en-GB" dirty="0"/>
          </a:p>
        </p:txBody>
      </p:sp>
      <p:pic>
        <p:nvPicPr>
          <p:cNvPr id="3075" name="Picture 18" descr="image0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93" y="1428750"/>
            <a:ext cx="905173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10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Appropriate interventions</a:t>
            </a:r>
            <a:endParaRPr lang="en-GB" dirty="0"/>
          </a:p>
        </p:txBody>
      </p:sp>
      <p:sp>
        <p:nvSpPr>
          <p:cNvPr id="4" name="TextBox 3"/>
          <p:cNvSpPr txBox="1"/>
          <p:nvPr/>
        </p:nvSpPr>
        <p:spPr>
          <a:xfrm>
            <a:off x="742950" y="1724025"/>
            <a:ext cx="7943850" cy="3570208"/>
          </a:xfrm>
          <a:prstGeom prst="rect">
            <a:avLst/>
          </a:prstGeom>
          <a:noFill/>
        </p:spPr>
        <p:txBody>
          <a:bodyPr wrap="square" rtlCol="0">
            <a:spAutoFit/>
          </a:bodyPr>
          <a:lstStyle/>
          <a:p>
            <a:r>
              <a:rPr lang="en-US" dirty="0" smtClean="0"/>
              <a:t>Based on the assessments:</a:t>
            </a:r>
          </a:p>
          <a:p>
            <a:pPr marL="285750" indent="-285750">
              <a:buFont typeface="Arial" pitchFamily="34" charset="0"/>
              <a:buChar char="•"/>
            </a:pPr>
            <a:endParaRPr lang="en-US" dirty="0" smtClean="0"/>
          </a:p>
          <a:p>
            <a:pPr marL="285750" indent="-285750">
              <a:buFont typeface="Arial" pitchFamily="34" charset="0"/>
              <a:buChar char="•"/>
            </a:pPr>
            <a:r>
              <a:rPr lang="en-US" dirty="0" smtClean="0"/>
              <a:t>Need to re-align water demand management </a:t>
            </a:r>
            <a:r>
              <a:rPr lang="en-US" dirty="0" err="1" smtClean="0"/>
              <a:t>programmes</a:t>
            </a:r>
            <a:r>
              <a:rPr lang="en-US" dirty="0" smtClean="0"/>
              <a:t> and prioritize interventions that target the on-property leakages of end-consumers:</a:t>
            </a:r>
          </a:p>
          <a:p>
            <a:endParaRPr lang="en-US" dirty="0" smtClean="0"/>
          </a:p>
          <a:p>
            <a:pPr marL="742950" lvl="1" indent="-285750">
              <a:buFont typeface="Courier New" pitchFamily="49" charset="0"/>
              <a:buChar char="o"/>
            </a:pPr>
            <a:r>
              <a:rPr lang="en-US" sz="1600" dirty="0" err="1" smtClean="0"/>
              <a:t>Retroffiting</a:t>
            </a:r>
            <a:r>
              <a:rPr lang="en-US" sz="1600" dirty="0" smtClean="0"/>
              <a:t> of plumbing fittings at houses</a:t>
            </a:r>
          </a:p>
          <a:p>
            <a:pPr marL="742950" lvl="1" indent="-285750">
              <a:buFont typeface="Courier New" pitchFamily="49" charset="0"/>
              <a:buChar char="o"/>
            </a:pPr>
            <a:r>
              <a:rPr lang="en-US" sz="1600" dirty="0" smtClean="0"/>
              <a:t>Installation of water efficient devices </a:t>
            </a:r>
          </a:p>
          <a:p>
            <a:pPr marL="742950" lvl="1" indent="-285750">
              <a:buFont typeface="Courier New" pitchFamily="49" charset="0"/>
              <a:buChar char="o"/>
            </a:pPr>
            <a:r>
              <a:rPr lang="en-US" sz="1600" dirty="0" smtClean="0"/>
              <a:t>Water wise gardening practices</a:t>
            </a:r>
          </a:p>
          <a:p>
            <a:pPr lvl="1"/>
            <a:endParaRPr lang="en-US" sz="1600" dirty="0"/>
          </a:p>
          <a:p>
            <a:r>
              <a:rPr lang="en-US" dirty="0" smtClean="0">
                <a:solidFill>
                  <a:srgbClr val="FF0000"/>
                </a:solidFill>
              </a:rPr>
              <a:t>The importance of the war-on-leaks type projects implemented at households should not be underestimated</a:t>
            </a:r>
          </a:p>
          <a:p>
            <a:pPr lvl="1"/>
            <a:r>
              <a:rPr lang="en-US" dirty="0" smtClean="0">
                <a:solidFill>
                  <a:srgbClr val="FF0000"/>
                </a:solidFill>
              </a:rPr>
              <a:t> </a:t>
            </a:r>
          </a:p>
          <a:p>
            <a:endParaRPr lang="en-US" dirty="0"/>
          </a:p>
        </p:txBody>
      </p:sp>
    </p:spTree>
    <p:extLst>
      <p:ext uri="{BB962C8B-B14F-4D97-AF65-F5344CB8AC3E}">
        <p14:creationId xmlns:p14="http://schemas.microsoft.com/office/powerpoint/2010/main" val="2100642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50" y="1724025"/>
            <a:ext cx="7943850" cy="646331"/>
          </a:xfrm>
          <a:prstGeom prst="rect">
            <a:avLst/>
          </a:prstGeom>
          <a:noFill/>
        </p:spPr>
        <p:txBody>
          <a:bodyPr wrap="square" rtlCol="0">
            <a:spAutoFit/>
          </a:bodyPr>
          <a:lstStyle/>
          <a:p>
            <a:pPr lvl="1"/>
            <a:r>
              <a:rPr lang="en-US" dirty="0" smtClean="0">
                <a:solidFill>
                  <a:srgbClr val="FF0000"/>
                </a:solidFill>
              </a:rPr>
              <a:t> </a:t>
            </a:r>
          </a:p>
          <a:p>
            <a:endParaRPr lang="en-US" dirty="0"/>
          </a:p>
        </p:txBody>
      </p:sp>
      <p:sp>
        <p:nvSpPr>
          <p:cNvPr id="3" name="TextBox 2"/>
          <p:cNvSpPr txBox="1"/>
          <p:nvPr/>
        </p:nvSpPr>
        <p:spPr>
          <a:xfrm>
            <a:off x="228600" y="1524000"/>
            <a:ext cx="8677275" cy="5262979"/>
          </a:xfrm>
          <a:prstGeom prst="rect">
            <a:avLst/>
          </a:prstGeom>
          <a:solidFill>
            <a:schemeClr val="bg1"/>
          </a:solidFill>
        </p:spPr>
        <p:txBody>
          <a:bodyPr wrap="square" rtlCol="0">
            <a:spAutoFit/>
          </a:bodyPr>
          <a:lstStyle/>
          <a:p>
            <a:pPr marL="285750" indent="-285750" algn="just">
              <a:buFont typeface="Arial" pitchFamily="34" charset="0"/>
              <a:buChar char="•"/>
            </a:pPr>
            <a:r>
              <a:rPr lang="en-US" sz="1600" dirty="0" smtClean="0"/>
              <a:t>Established a regional forum (IVRS Project 1600 WDM) with DWS, Municipalities, COGTA and SALGA- quarterly meetings:</a:t>
            </a:r>
          </a:p>
          <a:p>
            <a:pPr marL="285750" indent="-285750" algn="just">
              <a:buFont typeface="Arial" pitchFamily="34" charset="0"/>
              <a:buChar char="•"/>
            </a:pPr>
            <a:r>
              <a:rPr lang="en-US" sz="1600" dirty="0"/>
              <a:t>Aims to provide guidance, support, oversight of progress made by municipal sector to reduce their water demand in order for Rand Water to comply with the abstraction limit of 1600 Mm³/annum until next phase of Lesotho Highlands Scheme</a:t>
            </a:r>
          </a:p>
          <a:p>
            <a:pPr marL="285750" indent="-285750" algn="just">
              <a:buFont typeface="Arial" pitchFamily="34" charset="0"/>
              <a:buChar char="•"/>
            </a:pPr>
            <a:endParaRPr lang="en-US" sz="1600" dirty="0" smtClean="0"/>
          </a:p>
          <a:p>
            <a:pPr algn="just"/>
            <a:r>
              <a:rPr lang="en-US" sz="1600" dirty="0" smtClean="0"/>
              <a:t>	</a:t>
            </a:r>
          </a:p>
          <a:p>
            <a:pPr marL="285750" indent="-285750" algn="just">
              <a:buFont typeface="Arial" pitchFamily="34" charset="0"/>
              <a:buChar char="•"/>
            </a:pPr>
            <a:endParaRPr lang="en-US" sz="1600" dirty="0" smtClean="0"/>
          </a:p>
          <a:p>
            <a:pPr marL="285750" indent="-285750" algn="just">
              <a:buFont typeface="Arial" pitchFamily="34" charset="0"/>
              <a:buChar char="•"/>
            </a:pPr>
            <a:endParaRPr lang="en-US" sz="1600" dirty="0"/>
          </a:p>
          <a:p>
            <a:pPr marL="285750" indent="-285750" algn="just">
              <a:buFont typeface="Arial" pitchFamily="34" charset="0"/>
              <a:buChar char="•"/>
            </a:pPr>
            <a:endParaRPr lang="en-US" sz="1600" dirty="0" smtClean="0"/>
          </a:p>
          <a:p>
            <a:pPr marL="285750" indent="-285750" algn="just">
              <a:buFont typeface="Arial" pitchFamily="34" charset="0"/>
              <a:buChar char="•"/>
            </a:pPr>
            <a:endParaRPr lang="en-US" sz="1600" dirty="0" smtClean="0"/>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smtClean="0"/>
              <a:t>Municipalities were given supply targets per bulk meter based on efficiency model in September 2017</a:t>
            </a:r>
          </a:p>
          <a:p>
            <a:pPr marL="285750" indent="-285750" algn="just">
              <a:buFont typeface="Arial" pitchFamily="34" charset="0"/>
              <a:buChar char="•"/>
            </a:pPr>
            <a:r>
              <a:rPr lang="en-US" sz="1600" dirty="0" smtClean="0"/>
              <a:t>Measuring the performance of municipalities against their respective license target on a monthly basis - </a:t>
            </a:r>
            <a:r>
              <a:rPr lang="en-US" sz="1600" dirty="0"/>
              <a:t>spreadsheets  are sent </a:t>
            </a:r>
            <a:r>
              <a:rPr lang="en-US" sz="1600" dirty="0" smtClean="0"/>
              <a:t>to municipalities during </a:t>
            </a:r>
            <a:r>
              <a:rPr lang="en-US" sz="1600" dirty="0"/>
              <a:t>the 2</a:t>
            </a:r>
            <a:r>
              <a:rPr lang="en-US" sz="1600" baseline="30000" dirty="0"/>
              <a:t>nd</a:t>
            </a:r>
            <a:r>
              <a:rPr lang="en-US" sz="1600" dirty="0"/>
              <a:t> week of new </a:t>
            </a:r>
            <a:r>
              <a:rPr lang="en-US" sz="1600" dirty="0" smtClean="0"/>
              <a:t>month</a:t>
            </a:r>
          </a:p>
          <a:p>
            <a:pPr marL="285750" indent="-285750" algn="just">
              <a:buFont typeface="Arial" pitchFamily="34" charset="0"/>
              <a:buChar char="•"/>
            </a:pPr>
            <a:r>
              <a:rPr lang="en-US" sz="1600" dirty="0" smtClean="0"/>
              <a:t>Included general observations column since December 2017</a:t>
            </a:r>
            <a:endParaRPr lang="en-US" sz="1600" dirty="0"/>
          </a:p>
          <a:p>
            <a:pPr marL="285750" indent="-285750" algn="just">
              <a:buFont typeface="Arial" pitchFamily="34" charset="0"/>
              <a:buChar char="•"/>
            </a:pPr>
            <a:r>
              <a:rPr lang="en-US" sz="1600" dirty="0"/>
              <a:t>Reporting at the IVRS Project 1600 WDM Committee on a quarterly basis</a:t>
            </a:r>
          </a:p>
          <a:p>
            <a:pPr marL="285750" indent="-285750" algn="just">
              <a:buFont typeface="Arial" pitchFamily="34" charset="0"/>
              <a:buChar char="•"/>
            </a:pPr>
            <a:r>
              <a:rPr lang="en-US" sz="1600" dirty="0" smtClean="0"/>
              <a:t>Requested municipalities to provide action plans for meters that exceed the license target (3 metros, </a:t>
            </a:r>
            <a:r>
              <a:rPr lang="en-US" sz="1600" dirty="0" err="1" smtClean="0"/>
              <a:t>Govan</a:t>
            </a:r>
            <a:r>
              <a:rPr lang="en-US" sz="1600" dirty="0" smtClean="0"/>
              <a:t> Mbeki and </a:t>
            </a:r>
            <a:r>
              <a:rPr lang="en-US" sz="1600" dirty="0" err="1" smtClean="0"/>
              <a:t>Mogale</a:t>
            </a:r>
            <a:r>
              <a:rPr lang="en-US" sz="1600" dirty="0" smtClean="0"/>
              <a:t> City presented action plans at meeting in Dec 2017)</a:t>
            </a:r>
          </a:p>
          <a:p>
            <a:pPr marL="285750" indent="-285750" algn="just">
              <a:buFont typeface="Arial" pitchFamily="34" charset="0"/>
              <a:buChar char="•"/>
            </a:pPr>
            <a:r>
              <a:rPr lang="en-US" sz="1600" dirty="0" smtClean="0"/>
              <a:t>Next meeting scheduled for 15 March 2018</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687170447"/>
              </p:ext>
            </p:extLst>
          </p:nvPr>
        </p:nvGraphicFramePr>
        <p:xfrm>
          <a:off x="495300" y="3057525"/>
          <a:ext cx="8410574" cy="1319066"/>
        </p:xfrm>
        <a:graphic>
          <a:graphicData uri="http://schemas.openxmlformats.org/drawingml/2006/table">
            <a:tbl>
              <a:tblPr firstRow="1" bandRow="1">
                <a:tableStyleId>{616DA210-FB5B-4158-B5E0-FEB733F419BA}</a:tableStyleId>
              </a:tblPr>
              <a:tblGrid>
                <a:gridCol w="4205287"/>
                <a:gridCol w="4205287"/>
              </a:tblGrid>
              <a:tr h="240727">
                <a:tc>
                  <a:txBody>
                    <a:bodyPr/>
                    <a:lstStyle/>
                    <a:p>
                      <a:r>
                        <a:rPr lang="en-US" sz="1100" dirty="0" smtClean="0"/>
                        <a:t>Date</a:t>
                      </a:r>
                      <a:r>
                        <a:rPr lang="en-US" sz="1100" baseline="0" dirty="0" smtClean="0"/>
                        <a:t> of meeting</a:t>
                      </a:r>
                      <a:endParaRPr lang="en-US" sz="1100" dirty="0"/>
                    </a:p>
                  </a:txBody>
                  <a:tcPr/>
                </a:tc>
                <a:tc>
                  <a:txBody>
                    <a:bodyPr/>
                    <a:lstStyle/>
                    <a:p>
                      <a:r>
                        <a:rPr lang="en-US" sz="1100" dirty="0" smtClean="0"/>
                        <a:t>Main purpose</a:t>
                      </a:r>
                      <a:endParaRPr lang="en-US" sz="1100" dirty="0"/>
                    </a:p>
                  </a:txBody>
                  <a:tcPr/>
                </a:tc>
              </a:tr>
              <a:tr h="316633">
                <a:tc>
                  <a:txBody>
                    <a:bodyPr/>
                    <a:lstStyle/>
                    <a:p>
                      <a:r>
                        <a:rPr lang="en-US" sz="1100" dirty="0" smtClean="0"/>
                        <a:t>17 May 2017</a:t>
                      </a:r>
                      <a:endParaRPr lang="en-US" sz="1100" dirty="0"/>
                    </a:p>
                  </a:txBody>
                  <a:tcPr/>
                </a:tc>
                <a:tc>
                  <a:txBody>
                    <a:bodyPr/>
                    <a:lstStyle/>
                    <a:p>
                      <a:r>
                        <a:rPr lang="en-US" sz="1100" dirty="0" smtClean="0"/>
                        <a:t>Introduction</a:t>
                      </a:r>
                      <a:r>
                        <a:rPr lang="en-US" sz="1100" baseline="0" dirty="0" smtClean="0"/>
                        <a:t> of Project 1600 and </a:t>
                      </a:r>
                      <a:r>
                        <a:rPr lang="en-US" sz="1100" baseline="0" dirty="0" err="1" smtClean="0"/>
                        <a:t>ToR</a:t>
                      </a:r>
                      <a:endParaRPr lang="en-US" sz="1100" dirty="0"/>
                    </a:p>
                  </a:txBody>
                  <a:tcPr/>
                </a:tc>
              </a:tr>
              <a:tr h="316633">
                <a:tc>
                  <a:txBody>
                    <a:bodyPr/>
                    <a:lstStyle/>
                    <a:p>
                      <a:r>
                        <a:rPr lang="en-US" sz="1100" dirty="0" smtClean="0"/>
                        <a:t>13 September</a:t>
                      </a:r>
                      <a:r>
                        <a:rPr lang="en-US" sz="1100" baseline="0" dirty="0" smtClean="0"/>
                        <a:t> 2017</a:t>
                      </a:r>
                      <a:endParaRPr lang="en-US" sz="1100" dirty="0"/>
                    </a:p>
                  </a:txBody>
                  <a:tcPr/>
                </a:tc>
                <a:tc>
                  <a:txBody>
                    <a:bodyPr/>
                    <a:lstStyle/>
                    <a:p>
                      <a:r>
                        <a:rPr lang="en-US" sz="1100" dirty="0" smtClean="0"/>
                        <a:t>Adoption of </a:t>
                      </a:r>
                      <a:r>
                        <a:rPr lang="en-US" sz="1100" dirty="0" err="1" smtClean="0"/>
                        <a:t>ToR</a:t>
                      </a:r>
                      <a:r>
                        <a:rPr lang="en-US" sz="1100" dirty="0" smtClean="0"/>
                        <a:t> and Determination of targets, performance measurement</a:t>
                      </a:r>
                      <a:endParaRPr lang="en-US" sz="1100" dirty="0"/>
                    </a:p>
                  </a:txBody>
                  <a:tcPr/>
                </a:tc>
              </a:tr>
              <a:tr h="316633">
                <a:tc>
                  <a:txBody>
                    <a:bodyPr/>
                    <a:lstStyle/>
                    <a:p>
                      <a:r>
                        <a:rPr lang="en-US" sz="1100" dirty="0" smtClean="0"/>
                        <a:t>7 December</a:t>
                      </a:r>
                      <a:r>
                        <a:rPr lang="en-US" sz="1100" baseline="0" dirty="0" smtClean="0"/>
                        <a:t> 2017</a:t>
                      </a:r>
                      <a:endParaRPr lang="en-US" sz="1100" dirty="0"/>
                    </a:p>
                  </a:txBody>
                  <a:tcPr/>
                </a:tc>
                <a:tc>
                  <a:txBody>
                    <a:bodyPr/>
                    <a:lstStyle/>
                    <a:p>
                      <a:r>
                        <a:rPr lang="en-US" sz="1100" dirty="0" smtClean="0"/>
                        <a:t>Performance</a:t>
                      </a:r>
                      <a:r>
                        <a:rPr lang="en-US" sz="1100" baseline="0" dirty="0" smtClean="0"/>
                        <a:t> update and presentation of municipal action plans</a:t>
                      </a:r>
                      <a:endParaRPr lang="en-US" sz="1100" dirty="0"/>
                    </a:p>
                  </a:txBody>
                  <a:tcPr/>
                </a:tc>
              </a:tr>
            </a:tbl>
          </a:graphicData>
        </a:graphic>
      </p:graphicFrame>
      <p:sp>
        <p:nvSpPr>
          <p:cNvPr id="6" name="Title 1"/>
          <p:cNvSpPr>
            <a:spLocks noGrp="1"/>
          </p:cNvSpPr>
          <p:nvPr>
            <p:ph type="title"/>
          </p:nvPr>
        </p:nvSpPr>
        <p:spPr>
          <a:xfrm>
            <a:off x="628650" y="41275"/>
            <a:ext cx="7886700" cy="1281113"/>
          </a:xfrm>
        </p:spPr>
        <p:txBody>
          <a:bodyPr>
            <a:normAutofit/>
          </a:bodyPr>
          <a:lstStyle/>
          <a:p>
            <a:r>
              <a:rPr lang="en-US" sz="3200" dirty="0" smtClean="0"/>
              <a:t>Key initiative by RW and customers:</a:t>
            </a:r>
            <a:br>
              <a:rPr lang="en-US" sz="3200" dirty="0" smtClean="0"/>
            </a:br>
            <a:r>
              <a:rPr lang="en-US" sz="3200" dirty="0" smtClean="0"/>
              <a:t>Project 1600 </a:t>
            </a:r>
            <a:endParaRPr lang="en-GB" sz="3200" dirty="0"/>
          </a:p>
        </p:txBody>
      </p:sp>
    </p:spTree>
    <p:extLst>
      <p:ext uri="{BB962C8B-B14F-4D97-AF65-F5344CB8AC3E}">
        <p14:creationId xmlns:p14="http://schemas.microsoft.com/office/powerpoint/2010/main" val="2481832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8650" y="40890"/>
            <a:ext cx="7886700" cy="1281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GB" dirty="0" smtClean="0"/>
              <a:t>Determination of supply targets</a:t>
            </a: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8876981" cy="433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043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8650" y="40890"/>
            <a:ext cx="7886700" cy="1281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GB" dirty="0" smtClean="0"/>
              <a:t>Performance of municipalities against license target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0651"/>
            <a:ext cx="91440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144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Results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1" y="1485900"/>
            <a:ext cx="8810624"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920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Results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009882077"/>
              </p:ext>
            </p:extLst>
          </p:nvPr>
        </p:nvGraphicFramePr>
        <p:xfrm>
          <a:off x="66674" y="1590674"/>
          <a:ext cx="8534401" cy="423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6870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Results</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495425"/>
            <a:ext cx="89725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169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Results</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443037"/>
            <a:ext cx="8821737"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99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Result</a:t>
            </a:r>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38" y="1853009"/>
            <a:ext cx="8058570" cy="1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1445577"/>
            <a:ext cx="2251129" cy="369332"/>
          </a:xfrm>
          <a:prstGeom prst="rect">
            <a:avLst/>
          </a:prstGeom>
          <a:noFill/>
        </p:spPr>
        <p:txBody>
          <a:bodyPr wrap="none" rtlCol="0">
            <a:spAutoFit/>
          </a:bodyPr>
          <a:lstStyle/>
          <a:p>
            <a:pPr marL="285750" indent="-285750">
              <a:buFont typeface="Arial" pitchFamily="34" charset="0"/>
              <a:buChar char="•"/>
            </a:pPr>
            <a:r>
              <a:rPr lang="en-US" dirty="0" smtClean="0"/>
              <a:t>Projected demand </a:t>
            </a:r>
            <a:endParaRPr 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780" y="3391619"/>
            <a:ext cx="5486400" cy="34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91952" y="2982327"/>
            <a:ext cx="2069477" cy="369332"/>
          </a:xfrm>
          <a:prstGeom prst="rect">
            <a:avLst/>
          </a:prstGeom>
          <a:noFill/>
        </p:spPr>
        <p:txBody>
          <a:bodyPr wrap="none" rtlCol="0">
            <a:spAutoFit/>
          </a:bodyPr>
          <a:lstStyle/>
          <a:p>
            <a:pPr marL="285750" indent="-285750">
              <a:buFont typeface="Arial" pitchFamily="34" charset="0"/>
              <a:buChar char="•"/>
            </a:pPr>
            <a:r>
              <a:rPr lang="en-US" dirty="0" smtClean="0"/>
              <a:t>Current demand </a:t>
            </a:r>
            <a:endParaRPr lang="en-US" dirty="0"/>
          </a:p>
        </p:txBody>
      </p:sp>
    </p:spTree>
    <p:extLst>
      <p:ext uri="{BB962C8B-B14F-4D97-AF65-F5344CB8AC3E}">
        <p14:creationId xmlns:p14="http://schemas.microsoft.com/office/powerpoint/2010/main" val="249517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US" dirty="0" smtClean="0"/>
              <a:t>Background</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400175"/>
            <a:ext cx="90297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859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Reduction in demand</a:t>
            </a:r>
            <a:endParaRPr lang="en-GB" dirty="0"/>
          </a:p>
        </p:txBody>
      </p:sp>
      <p:sp>
        <p:nvSpPr>
          <p:cNvPr id="5" name="TextBox 4"/>
          <p:cNvSpPr txBox="1"/>
          <p:nvPr/>
        </p:nvSpPr>
        <p:spPr>
          <a:xfrm>
            <a:off x="371475" y="1685578"/>
            <a:ext cx="8391525" cy="4739759"/>
          </a:xfrm>
          <a:prstGeom prst="rect">
            <a:avLst/>
          </a:prstGeom>
          <a:noFill/>
        </p:spPr>
        <p:txBody>
          <a:bodyPr wrap="square">
            <a:spAutoFit/>
          </a:bodyPr>
          <a:lstStyle/>
          <a:p>
            <a:pPr algn="just">
              <a:defRPr/>
            </a:pPr>
            <a:r>
              <a:rPr lang="en-US" sz="2000" dirty="0" smtClean="0">
                <a:cs typeface="Calibri"/>
              </a:rPr>
              <a:t>Factors influencing the reduction of Rand Water’s demand from IVRS - Reduction in demand from Rand Water’s customers</a:t>
            </a:r>
          </a:p>
          <a:p>
            <a:pPr marL="800100" lvl="1" indent="-342900" algn="just">
              <a:buSzPct val="50000"/>
              <a:buFont typeface="Courier New" pitchFamily="49" charset="0"/>
              <a:buChar char="o"/>
              <a:defRPr/>
            </a:pPr>
            <a:r>
              <a:rPr lang="en-US" sz="1600" b="1" dirty="0" smtClean="0">
                <a:cs typeface="Calibri"/>
              </a:rPr>
              <a:t>Weather</a:t>
            </a:r>
            <a:r>
              <a:rPr lang="en-US" sz="1600" dirty="0" smtClean="0">
                <a:cs typeface="Calibri"/>
              </a:rPr>
              <a:t> – need to determine and separate effect of weather in comparison to human intervention (lower temperatures in latter part and higher rainfall)</a:t>
            </a:r>
          </a:p>
          <a:p>
            <a:pPr marL="800100" lvl="1" indent="-342900" algn="just">
              <a:buSzPct val="50000"/>
              <a:buFont typeface="Courier New" pitchFamily="49" charset="0"/>
              <a:buChar char="o"/>
              <a:defRPr/>
            </a:pPr>
            <a:r>
              <a:rPr lang="en-US" sz="1600" b="1" dirty="0" smtClean="0">
                <a:cs typeface="Calibri"/>
              </a:rPr>
              <a:t>Restrictions</a:t>
            </a:r>
            <a:r>
              <a:rPr lang="en-US" sz="1600" dirty="0" smtClean="0">
                <a:cs typeface="Calibri"/>
              </a:rPr>
              <a:t> imposed since August 2016 to March 2017- measures included physical rationing of bulk meters, performance measurement on weekly basis</a:t>
            </a:r>
          </a:p>
          <a:p>
            <a:pPr marL="800100" lvl="1" indent="-342900" algn="just">
              <a:buSzPct val="50000"/>
              <a:buFont typeface="Courier New" pitchFamily="49" charset="0"/>
              <a:buChar char="o"/>
              <a:defRPr/>
            </a:pPr>
            <a:r>
              <a:rPr lang="en-US" sz="1600" dirty="0" smtClean="0">
                <a:cs typeface="Calibri"/>
              </a:rPr>
              <a:t>Some restrictions </a:t>
            </a:r>
            <a:r>
              <a:rPr lang="en-US" sz="1600" b="1" dirty="0" smtClean="0">
                <a:cs typeface="Calibri"/>
              </a:rPr>
              <a:t>measures remained in place</a:t>
            </a:r>
            <a:r>
              <a:rPr lang="en-US" sz="1600" dirty="0" smtClean="0">
                <a:cs typeface="Calibri"/>
              </a:rPr>
              <a:t> (</a:t>
            </a:r>
            <a:r>
              <a:rPr lang="en-US" sz="1600" dirty="0" err="1" smtClean="0">
                <a:cs typeface="Calibri"/>
              </a:rPr>
              <a:t>munics</a:t>
            </a:r>
            <a:r>
              <a:rPr lang="en-US" sz="1600" dirty="0" smtClean="0">
                <a:cs typeface="Calibri"/>
              </a:rPr>
              <a:t> reported that where the measures did not adversely affect sustainable supply, these were kept in place)</a:t>
            </a:r>
          </a:p>
          <a:p>
            <a:pPr marL="800100" lvl="1" indent="-342900" algn="just">
              <a:buSzPct val="50000"/>
              <a:buFont typeface="Courier New" pitchFamily="49" charset="0"/>
              <a:buChar char="o"/>
              <a:defRPr/>
            </a:pPr>
            <a:r>
              <a:rPr lang="en-US" sz="1600" b="1" dirty="0" smtClean="0">
                <a:cs typeface="Calibri"/>
              </a:rPr>
              <a:t>Project 1600</a:t>
            </a:r>
            <a:r>
              <a:rPr lang="en-US" sz="1600" dirty="0" smtClean="0">
                <a:cs typeface="Calibri"/>
              </a:rPr>
              <a:t> - Rand Water provided bulk meter targets, monitoring on a monthly basis and meeting quarterly</a:t>
            </a:r>
          </a:p>
          <a:p>
            <a:pPr marL="800100" lvl="1" indent="-342900" algn="just">
              <a:buSzPct val="50000"/>
              <a:buFont typeface="Courier New" pitchFamily="49" charset="0"/>
              <a:buChar char="o"/>
              <a:defRPr/>
            </a:pPr>
            <a:r>
              <a:rPr lang="en-US" sz="1600" dirty="0" smtClean="0">
                <a:cs typeface="Calibri"/>
              </a:rPr>
              <a:t>Some </a:t>
            </a:r>
            <a:r>
              <a:rPr lang="en-US" sz="1600" dirty="0" err="1" smtClean="0">
                <a:cs typeface="Calibri"/>
              </a:rPr>
              <a:t>munics</a:t>
            </a:r>
            <a:r>
              <a:rPr lang="en-US" sz="1600" dirty="0" smtClean="0">
                <a:cs typeface="Calibri"/>
              </a:rPr>
              <a:t> communicated that their </a:t>
            </a:r>
            <a:r>
              <a:rPr lang="en-US" sz="1600" b="1" dirty="0" smtClean="0">
                <a:cs typeface="Calibri"/>
              </a:rPr>
              <a:t>lower levels of restrictions remained in place</a:t>
            </a:r>
            <a:r>
              <a:rPr lang="en-US" sz="1600" dirty="0" smtClean="0">
                <a:cs typeface="Calibri"/>
              </a:rPr>
              <a:t> – specifically the Metros</a:t>
            </a:r>
          </a:p>
          <a:p>
            <a:pPr marL="800100" lvl="1" indent="-342900" algn="just">
              <a:buSzPct val="50000"/>
              <a:buFont typeface="Courier New" pitchFamily="49" charset="0"/>
              <a:buChar char="o"/>
              <a:defRPr/>
            </a:pPr>
            <a:r>
              <a:rPr lang="en-US" sz="1600" dirty="0" smtClean="0">
                <a:cs typeface="Calibri"/>
              </a:rPr>
              <a:t>End-consumer </a:t>
            </a:r>
            <a:r>
              <a:rPr lang="en-US" sz="1600" b="1" dirty="0" err="1" smtClean="0">
                <a:cs typeface="Calibri"/>
              </a:rPr>
              <a:t>behaviour</a:t>
            </a:r>
            <a:r>
              <a:rPr lang="en-US" sz="1600" b="1" dirty="0" smtClean="0">
                <a:cs typeface="Calibri"/>
              </a:rPr>
              <a:t> still affected by the restrictions</a:t>
            </a:r>
            <a:r>
              <a:rPr lang="en-US" sz="1600" dirty="0" smtClean="0">
                <a:cs typeface="Calibri"/>
              </a:rPr>
              <a:t> that were implemented</a:t>
            </a:r>
          </a:p>
          <a:p>
            <a:pPr marL="800100" lvl="1" indent="-342900" algn="just">
              <a:buSzPct val="50000"/>
              <a:buFont typeface="Courier New" pitchFamily="49" charset="0"/>
              <a:buChar char="o"/>
              <a:defRPr/>
            </a:pPr>
            <a:r>
              <a:rPr lang="en-US" sz="1600" b="1" dirty="0" smtClean="0">
                <a:cs typeface="Calibri"/>
              </a:rPr>
              <a:t>Credit control measures</a:t>
            </a:r>
            <a:r>
              <a:rPr lang="en-US" sz="1600" dirty="0" smtClean="0">
                <a:cs typeface="Calibri"/>
              </a:rPr>
              <a:t> were implemented by Rand Water on the supply to the relevant municipalities</a:t>
            </a:r>
          </a:p>
          <a:p>
            <a:pPr marL="800100" lvl="1" indent="-342900" algn="just">
              <a:buFont typeface="Courier New" pitchFamily="49" charset="0"/>
              <a:buChar char="o"/>
              <a:defRPr/>
            </a:pPr>
            <a:endParaRPr lang="en-US" dirty="0" smtClean="0">
              <a:solidFill>
                <a:srgbClr val="FF0000"/>
              </a:solidFill>
              <a:cs typeface="Calibri"/>
            </a:endParaRPr>
          </a:p>
          <a:p>
            <a:pPr lvl="2" algn="just">
              <a:defRPr/>
            </a:pPr>
            <a:endParaRPr lang="en-US" sz="2000" dirty="0">
              <a:latin typeface="+mn-lt"/>
            </a:endParaRPr>
          </a:p>
        </p:txBody>
      </p:sp>
    </p:spTree>
    <p:extLst>
      <p:ext uri="{BB962C8B-B14F-4D97-AF65-F5344CB8AC3E}">
        <p14:creationId xmlns:p14="http://schemas.microsoft.com/office/powerpoint/2010/main" val="2481603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normAutofit fontScale="90000"/>
          </a:bodyPr>
          <a:lstStyle/>
          <a:p>
            <a:r>
              <a:rPr lang="en-GB" dirty="0" smtClean="0"/>
              <a:t>Development and implementation of regional WC/WDM measures</a:t>
            </a:r>
            <a:endParaRPr lang="en-GB" dirty="0"/>
          </a:p>
        </p:txBody>
      </p:sp>
      <p:sp>
        <p:nvSpPr>
          <p:cNvPr id="5" name="TextBox 4"/>
          <p:cNvSpPr txBox="1"/>
          <p:nvPr/>
        </p:nvSpPr>
        <p:spPr>
          <a:xfrm>
            <a:off x="371475" y="1685578"/>
            <a:ext cx="8391525" cy="3262432"/>
          </a:xfrm>
          <a:prstGeom prst="rect">
            <a:avLst/>
          </a:prstGeom>
          <a:noFill/>
        </p:spPr>
        <p:txBody>
          <a:bodyPr wrap="square">
            <a:spAutoFit/>
          </a:bodyPr>
          <a:lstStyle/>
          <a:p>
            <a:pPr algn="just">
              <a:defRPr/>
            </a:pPr>
            <a:r>
              <a:rPr lang="en-US" sz="2000" dirty="0" smtClean="0">
                <a:cs typeface="Calibri"/>
              </a:rPr>
              <a:t>WDM initiatives that are being explored on a bulk supply level:</a:t>
            </a:r>
          </a:p>
          <a:p>
            <a:pPr algn="just">
              <a:defRPr/>
            </a:pPr>
            <a:endParaRPr lang="en-US" sz="2000" dirty="0" smtClean="0">
              <a:cs typeface="Calibri"/>
            </a:endParaRPr>
          </a:p>
          <a:p>
            <a:pPr marL="800100" lvl="1" indent="-342900" algn="just">
              <a:buSzPct val="50000"/>
              <a:buFont typeface="Courier New" pitchFamily="49" charset="0"/>
              <a:buChar char="o"/>
              <a:defRPr/>
            </a:pPr>
            <a:r>
              <a:rPr lang="en-US" sz="1600" dirty="0" smtClean="0">
                <a:cs typeface="Calibri"/>
              </a:rPr>
              <a:t>Applications for new connections – Include water use efficiency as an additional criterion – discussion at the next Project 1600 committee meeting in March 2018</a:t>
            </a:r>
          </a:p>
          <a:p>
            <a:pPr marL="800100" lvl="1" indent="-342900" algn="just">
              <a:buSzPct val="50000"/>
              <a:buFont typeface="Courier New" pitchFamily="49" charset="0"/>
              <a:buChar char="o"/>
              <a:defRPr/>
            </a:pPr>
            <a:r>
              <a:rPr lang="en-US" sz="1600" dirty="0" smtClean="0">
                <a:cs typeface="Calibri"/>
              </a:rPr>
              <a:t>Development of bulk stepped tariff aimed at penalizing inefficient water use</a:t>
            </a:r>
          </a:p>
          <a:p>
            <a:pPr marL="800100" lvl="1" indent="-342900" algn="just">
              <a:buSzPct val="50000"/>
              <a:buFont typeface="Courier New" pitchFamily="49" charset="0"/>
              <a:buChar char="o"/>
              <a:defRPr/>
            </a:pPr>
            <a:r>
              <a:rPr lang="en-US" sz="1600" dirty="0" smtClean="0">
                <a:cs typeface="Calibri"/>
              </a:rPr>
              <a:t>Review of bulk supply agreements – e.g. to include steps to be taken by Rand Water in the event that the customers consumption exceeds their respective license targets</a:t>
            </a:r>
          </a:p>
          <a:p>
            <a:pPr marL="800100" lvl="1" indent="-342900" algn="just">
              <a:buSzPct val="50000"/>
              <a:buFont typeface="Courier New" pitchFamily="49" charset="0"/>
              <a:buChar char="o"/>
              <a:defRPr/>
            </a:pPr>
            <a:r>
              <a:rPr lang="en-US" sz="1600" dirty="0" smtClean="0">
                <a:cs typeface="Calibri"/>
              </a:rPr>
              <a:t>Development and implementation of a Regional Management Information System</a:t>
            </a:r>
          </a:p>
          <a:p>
            <a:pPr marL="800100" lvl="1" indent="-342900" algn="just">
              <a:buSzPct val="50000"/>
              <a:buFont typeface="Courier New" pitchFamily="49" charset="0"/>
              <a:buChar char="o"/>
              <a:defRPr/>
            </a:pPr>
            <a:endParaRPr lang="en-US" sz="1600" dirty="0" smtClean="0">
              <a:cs typeface="Calibri"/>
            </a:endParaRPr>
          </a:p>
          <a:p>
            <a:pPr marL="800100" lvl="1" indent="-342900" algn="just">
              <a:buFont typeface="Courier New" pitchFamily="49" charset="0"/>
              <a:buChar char="o"/>
              <a:defRPr/>
            </a:pPr>
            <a:endParaRPr lang="en-US" dirty="0" smtClean="0">
              <a:solidFill>
                <a:srgbClr val="FF0000"/>
              </a:solidFill>
              <a:cs typeface="Calibri"/>
            </a:endParaRPr>
          </a:p>
          <a:p>
            <a:pPr lvl="2" algn="just">
              <a:defRPr/>
            </a:pPr>
            <a:endParaRPr lang="en-US" sz="2000" dirty="0">
              <a:latin typeface="+mn-lt"/>
            </a:endParaRPr>
          </a:p>
        </p:txBody>
      </p:sp>
    </p:spTree>
    <p:extLst>
      <p:ext uri="{BB962C8B-B14F-4D97-AF65-F5344CB8AC3E}">
        <p14:creationId xmlns:p14="http://schemas.microsoft.com/office/powerpoint/2010/main" val="747640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Conclusion</a:t>
            </a:r>
            <a:endParaRPr lang="en-GB" dirty="0"/>
          </a:p>
        </p:txBody>
      </p:sp>
      <p:sp>
        <p:nvSpPr>
          <p:cNvPr id="5" name="TextBox 4"/>
          <p:cNvSpPr txBox="1"/>
          <p:nvPr/>
        </p:nvSpPr>
        <p:spPr>
          <a:xfrm>
            <a:off x="371475" y="1685578"/>
            <a:ext cx="8391525" cy="1785104"/>
          </a:xfrm>
          <a:prstGeom prst="rect">
            <a:avLst/>
          </a:prstGeom>
          <a:noFill/>
        </p:spPr>
        <p:txBody>
          <a:bodyPr wrap="square">
            <a:spAutoFit/>
          </a:bodyPr>
          <a:lstStyle/>
          <a:p>
            <a:pPr marL="800100" lvl="1" indent="-342900" algn="just">
              <a:buFont typeface="Courier New" pitchFamily="49" charset="0"/>
              <a:buChar char="o"/>
              <a:defRPr/>
            </a:pPr>
            <a:r>
              <a:rPr lang="en-US" dirty="0" smtClean="0">
                <a:cs typeface="Calibri"/>
              </a:rPr>
              <a:t>Reduction in demand from IVRS is noted</a:t>
            </a:r>
          </a:p>
          <a:p>
            <a:pPr marL="800100" lvl="1" indent="-342900" algn="just">
              <a:buFont typeface="Courier New" pitchFamily="49" charset="0"/>
              <a:buChar char="o"/>
              <a:defRPr/>
            </a:pPr>
            <a:r>
              <a:rPr lang="en-US" dirty="0" smtClean="0">
                <a:cs typeface="Calibri"/>
              </a:rPr>
              <a:t>The sustainability of the reductions needs to be assessed</a:t>
            </a:r>
          </a:p>
          <a:p>
            <a:pPr marL="800100" lvl="1" indent="-342900" algn="just">
              <a:buFont typeface="Courier New" pitchFamily="49" charset="0"/>
              <a:buChar char="o"/>
              <a:defRPr/>
            </a:pPr>
            <a:r>
              <a:rPr lang="en-US" dirty="0" smtClean="0">
                <a:cs typeface="Calibri"/>
              </a:rPr>
              <a:t>Rand Water to review the impact of current status on its projected demands for the Annual Operating Analysis of DWS, scheduled for May 2018</a:t>
            </a:r>
          </a:p>
          <a:p>
            <a:pPr lvl="2" algn="just">
              <a:defRPr/>
            </a:pPr>
            <a:endParaRPr lang="en-US" sz="2000" dirty="0">
              <a:latin typeface="+mn-lt"/>
            </a:endParaRPr>
          </a:p>
        </p:txBody>
      </p:sp>
    </p:spTree>
    <p:extLst>
      <p:ext uri="{BB962C8B-B14F-4D97-AF65-F5344CB8AC3E}">
        <p14:creationId xmlns:p14="http://schemas.microsoft.com/office/powerpoint/2010/main" val="1786812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endParaRPr lang="en-US" sz="4400" dirty="0" smtClean="0"/>
          </a:p>
          <a:p>
            <a:endParaRPr lang="en-US" sz="4400" dirty="0"/>
          </a:p>
          <a:p>
            <a:endParaRPr lang="en-US" sz="4400" dirty="0" smtClean="0"/>
          </a:p>
          <a:p>
            <a:pPr marL="0" indent="0" algn="ctr">
              <a:buNone/>
            </a:pPr>
            <a:r>
              <a:rPr lang="en-US" sz="4400" dirty="0" smtClean="0"/>
              <a:t>THANK YOU</a:t>
            </a:r>
            <a:endParaRPr lang="en-US" sz="4400" dirty="0"/>
          </a:p>
        </p:txBody>
      </p:sp>
    </p:spTree>
    <p:extLst>
      <p:ext uri="{BB962C8B-B14F-4D97-AF65-F5344CB8AC3E}">
        <p14:creationId xmlns:p14="http://schemas.microsoft.com/office/powerpoint/2010/main" val="164769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US" dirty="0" smtClean="0"/>
              <a:t>Background</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019300"/>
            <a:ext cx="77628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07503" y="1452478"/>
            <a:ext cx="4264471" cy="1015663"/>
          </a:xfrm>
          <a:prstGeom prst="rect">
            <a:avLst/>
          </a:prstGeom>
          <a:noFill/>
          <a:ln>
            <a:solidFill>
              <a:srgbClr val="00FF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en-US" sz="2000" dirty="0" smtClean="0">
                <a:effectLst>
                  <a:outerShdw blurRad="38100" dist="38100" dir="2700000" algn="tl">
                    <a:srgbClr val="000000">
                      <a:alpha val="43137"/>
                    </a:srgbClr>
                  </a:outerShdw>
                </a:effectLst>
              </a:rPr>
              <a:t>NATIONAL STRATEGY FOR  WATER  CONSERVATION AND WATER DEMAND MANAGEMENT</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4073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9170"/>
            <a:ext cx="8135815" cy="424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28650" y="40890"/>
            <a:ext cx="7886700" cy="1281111"/>
          </a:xfrm>
        </p:spPr>
        <p:txBody>
          <a:bodyPr/>
          <a:lstStyle/>
          <a:p>
            <a:r>
              <a:rPr lang="en-US" dirty="0" smtClean="0"/>
              <a:t>Background</a:t>
            </a:r>
            <a:endParaRPr lang="en-GB" dirty="0"/>
          </a:p>
        </p:txBody>
      </p:sp>
    </p:spTree>
    <p:extLst>
      <p:ext uri="{BB962C8B-B14F-4D97-AF65-F5344CB8AC3E}">
        <p14:creationId xmlns:p14="http://schemas.microsoft.com/office/powerpoint/2010/main" val="282338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RW approach to managing customer demand</a:t>
            </a:r>
            <a:endParaRPr lang="en-GB" dirty="0"/>
          </a:p>
        </p:txBody>
      </p:sp>
      <p:sp>
        <p:nvSpPr>
          <p:cNvPr id="4" name="TextBox 3"/>
          <p:cNvSpPr txBox="1"/>
          <p:nvPr/>
        </p:nvSpPr>
        <p:spPr>
          <a:xfrm>
            <a:off x="742950" y="1724025"/>
            <a:ext cx="7943850" cy="646331"/>
          </a:xfrm>
          <a:prstGeom prst="rect">
            <a:avLst/>
          </a:prstGeom>
          <a:noFill/>
        </p:spPr>
        <p:txBody>
          <a:bodyPr wrap="square" rtlCol="0">
            <a:spAutoFit/>
          </a:bodyPr>
          <a:lstStyle/>
          <a:p>
            <a:pPr lvl="1"/>
            <a:r>
              <a:rPr lang="en-US" dirty="0" smtClean="0">
                <a:solidFill>
                  <a:srgbClr val="FF0000"/>
                </a:solidFill>
              </a:rPr>
              <a:t>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609725"/>
            <a:ext cx="90043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74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US" dirty="0" smtClean="0"/>
              <a:t>Assessment of water use efficiency</a:t>
            </a:r>
            <a:endParaRPr lang="en-GB" dirty="0"/>
          </a:p>
        </p:txBody>
      </p:sp>
      <p:sp>
        <p:nvSpPr>
          <p:cNvPr id="4" name="Content Placeholder 3"/>
          <p:cNvSpPr>
            <a:spLocks noGrp="1"/>
          </p:cNvSpPr>
          <p:nvPr>
            <p:ph idx="1"/>
          </p:nvPr>
        </p:nvSpPr>
        <p:spPr>
          <a:xfrm>
            <a:off x="628650" y="1321536"/>
            <a:ext cx="7886700" cy="3141886"/>
          </a:xfrm>
          <a:prstGeom prst="rect">
            <a:avLst/>
          </a:prstGeom>
        </p:spPr>
        <p:txBody>
          <a:bodyPr wrap="square">
            <a:spAutoFit/>
          </a:bodyPr>
          <a:lstStyle/>
          <a:p>
            <a:pPr lvl="1" algn="just">
              <a:lnSpc>
                <a:spcPct val="150000"/>
              </a:lnSpc>
            </a:pPr>
            <a:r>
              <a:rPr lang="en-GB" sz="1800" dirty="0" smtClean="0">
                <a:solidFill>
                  <a:srgbClr val="000000"/>
                </a:solidFill>
              </a:rPr>
              <a:t>Water use efficiency model developed by Rand Water</a:t>
            </a:r>
          </a:p>
          <a:p>
            <a:pPr lvl="1" algn="just">
              <a:lnSpc>
                <a:spcPct val="150000"/>
              </a:lnSpc>
            </a:pPr>
            <a:r>
              <a:rPr lang="en-GB" sz="1800" dirty="0" smtClean="0">
                <a:solidFill>
                  <a:srgbClr val="000000"/>
                </a:solidFill>
              </a:rPr>
              <a:t>Based on the scientific determination of a normal/expected demand  and comparison with actual consumption</a:t>
            </a:r>
          </a:p>
          <a:p>
            <a:pPr lvl="1" algn="just">
              <a:lnSpc>
                <a:spcPct val="150000"/>
              </a:lnSpc>
            </a:pPr>
            <a:r>
              <a:rPr lang="en-GB" sz="1800" dirty="0">
                <a:solidFill>
                  <a:srgbClr val="000000"/>
                </a:solidFill>
              </a:rPr>
              <a:t>Developed </a:t>
            </a:r>
            <a:r>
              <a:rPr lang="en-GB" sz="1800" b="1" dirty="0">
                <a:solidFill>
                  <a:srgbClr val="000000"/>
                </a:solidFill>
              </a:rPr>
              <a:t>300</a:t>
            </a:r>
            <a:r>
              <a:rPr lang="en-GB" sz="1800" dirty="0">
                <a:solidFill>
                  <a:srgbClr val="000000"/>
                </a:solidFill>
              </a:rPr>
              <a:t> categories and assigned a normal consumption to each</a:t>
            </a:r>
          </a:p>
          <a:p>
            <a:pPr lvl="1" algn="just">
              <a:lnSpc>
                <a:spcPct val="150000"/>
              </a:lnSpc>
            </a:pPr>
            <a:r>
              <a:rPr lang="en-GB" sz="1800" dirty="0" smtClean="0">
                <a:solidFill>
                  <a:srgbClr val="000000"/>
                </a:solidFill>
              </a:rPr>
              <a:t>Ratio of current/actual consumption to normal demand is defined as water use efficiency index (WUEI) and colour graded as follows: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5" y="4496885"/>
            <a:ext cx="61436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14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US" dirty="0" smtClean="0"/>
              <a:t>Assessment of water use efficiency</a:t>
            </a: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17096"/>
            <a:ext cx="9144000" cy="502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2925" y="1333500"/>
            <a:ext cx="8124825" cy="338554"/>
          </a:xfrm>
          <a:prstGeom prst="rect">
            <a:avLst/>
          </a:prstGeom>
          <a:noFill/>
        </p:spPr>
        <p:txBody>
          <a:bodyPr wrap="square" rtlCol="0">
            <a:spAutoFit/>
          </a:bodyPr>
          <a:lstStyle/>
          <a:p>
            <a:r>
              <a:rPr lang="en-US" sz="1600" dirty="0" smtClean="0">
                <a:solidFill>
                  <a:srgbClr val="FF0000"/>
                </a:solidFill>
              </a:rPr>
              <a:t>WUEI on bulk meter level in 2016 (incl. residential and non-residential):  WUEI=1.38</a:t>
            </a:r>
            <a:endParaRPr lang="en-US" sz="1600" dirty="0">
              <a:solidFill>
                <a:srgbClr val="FF0000"/>
              </a:solidFill>
            </a:endParaRPr>
          </a:p>
        </p:txBody>
      </p:sp>
    </p:spTree>
    <p:extLst>
      <p:ext uri="{BB962C8B-B14F-4D97-AF65-F5344CB8AC3E}">
        <p14:creationId xmlns:p14="http://schemas.microsoft.com/office/powerpoint/2010/main" val="275049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US" dirty="0" smtClean="0"/>
              <a:t>End consumer consumption patterns</a:t>
            </a:r>
            <a:endParaRPr lang="en-GB" dirty="0"/>
          </a:p>
        </p:txBody>
      </p:sp>
      <p:sp>
        <p:nvSpPr>
          <p:cNvPr id="9" name="Content Placeholder 2"/>
          <p:cNvSpPr txBox="1">
            <a:spLocks noGrp="1"/>
          </p:cNvSpPr>
          <p:nvPr>
            <p:ph idx="1"/>
          </p:nvPr>
        </p:nvSpPr>
        <p:spPr>
          <a:xfrm>
            <a:off x="628650" y="2162175"/>
            <a:ext cx="7886700" cy="4014788"/>
          </a:xfrm>
          <a:prstGeom prst="rect">
            <a:avLst/>
          </a:prstGeom>
        </p:spPr>
        <p:txBody>
          <a:bodyPr/>
          <a:lstStyle>
            <a:lvl1pPr marL="342900" indent="-342900" algn="l" rtl="0" eaLnBrk="0" fontAlgn="base" hangingPunct="0">
              <a:spcBef>
                <a:spcPct val="75000"/>
              </a:spcBef>
              <a:spcAft>
                <a:spcPct val="0"/>
              </a:spcAft>
              <a:buClr>
                <a:schemeClr val="tx1"/>
              </a:buClr>
              <a:buSzPct val="80000"/>
              <a:buFont typeface="Wingdings" pitchFamily="2" charset="2"/>
              <a:buChar char="•"/>
              <a:defRPr sz="3200">
                <a:solidFill>
                  <a:schemeClr val="tx1"/>
                </a:solidFill>
                <a:latin typeface="+mn-lt"/>
                <a:ea typeface="+mn-ea"/>
                <a:cs typeface="+mn-cs"/>
              </a:defRPr>
            </a:lvl1pPr>
            <a:lvl2pPr marL="184150" indent="-182563" algn="l" rtl="0" eaLnBrk="0" fontAlgn="base" hangingPunct="0">
              <a:spcBef>
                <a:spcPct val="25000"/>
              </a:spcBef>
              <a:spcAft>
                <a:spcPct val="0"/>
              </a:spcAft>
              <a:buClr>
                <a:srgbClr val="F0AB00"/>
              </a:buClr>
              <a:buSzPct val="80000"/>
              <a:buFont typeface="Wingdings" pitchFamily="2" charset="2"/>
              <a:buChar char="n"/>
              <a:defRPr sz="1600">
                <a:solidFill>
                  <a:schemeClr val="tx1"/>
                </a:solidFill>
                <a:latin typeface="+mn-lt"/>
                <a:ea typeface="+mn-ea"/>
                <a:cs typeface="+mn-cs"/>
              </a:defRPr>
            </a:lvl2pPr>
            <a:lvl3pPr marL="541338" indent="-195263" algn="l" rtl="0" eaLnBrk="0" fontAlgn="base" hangingPunct="0">
              <a:spcBef>
                <a:spcPct val="25000"/>
              </a:spcBef>
              <a:spcAft>
                <a:spcPct val="0"/>
              </a:spcAft>
              <a:buClr>
                <a:srgbClr val="666666"/>
              </a:buClr>
              <a:buSzPct val="80000"/>
              <a:buFont typeface="Wingdings" pitchFamily="2" charset="2"/>
              <a:buChar char="n"/>
              <a:defRPr sz="1600">
                <a:solidFill>
                  <a:schemeClr val="tx1"/>
                </a:solidFill>
                <a:latin typeface="+mn-lt"/>
                <a:ea typeface="+mn-ea"/>
                <a:cs typeface="+mn-cs"/>
              </a:defRPr>
            </a:lvl3pPr>
            <a:lvl4pPr marL="708025" indent="-165100" algn="l" rtl="0" eaLnBrk="0" fontAlgn="base" hangingPunct="0">
              <a:spcBef>
                <a:spcPct val="25000"/>
              </a:spcBef>
              <a:spcAft>
                <a:spcPct val="0"/>
              </a:spcAft>
              <a:buClr>
                <a:srgbClr val="666666"/>
              </a:buClr>
              <a:buSzPct val="80000"/>
              <a:buFont typeface="Arial" pitchFamily="34" charset="0"/>
              <a:buChar char="–"/>
              <a:defRPr sz="1600">
                <a:solidFill>
                  <a:schemeClr val="tx1"/>
                </a:solidFill>
                <a:latin typeface="+mn-lt"/>
                <a:ea typeface="+mn-ea"/>
                <a:cs typeface="+mn-cs"/>
              </a:defRPr>
            </a:lvl4pPr>
            <a:lvl5pPr marL="904875" indent="-195263" algn="l" rtl="0" eaLnBrk="0" fontAlgn="base" hangingPunct="0">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5pPr>
            <a:lvl6pPr marL="1362075" indent="-195263" algn="l" rtl="0" eaLnBrk="1" fontAlgn="base" hangingPunct="1">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6pPr>
            <a:lvl7pPr marL="1819275" indent="-195263" algn="l" rtl="0" eaLnBrk="1" fontAlgn="base" hangingPunct="1">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7pPr>
            <a:lvl8pPr marL="2276475" indent="-195263" algn="l" rtl="0" eaLnBrk="1" fontAlgn="base" hangingPunct="1">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8pPr>
            <a:lvl9pPr marL="2733675" indent="-195263" algn="l" rtl="0" eaLnBrk="1" fontAlgn="base" hangingPunct="1">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9pPr>
          </a:lstStyle>
          <a:p>
            <a:pPr algn="just">
              <a:buFont typeface="Arial" pitchFamily="34" charset="0"/>
              <a:buChar char="•"/>
            </a:pPr>
            <a:r>
              <a:rPr lang="en-GB" sz="1800" dirty="0" smtClean="0"/>
              <a:t>MNF analysis is </a:t>
            </a:r>
            <a:r>
              <a:rPr lang="en-GB" sz="1800" dirty="0"/>
              <a:t>a common method used to evaluate water losses in a water network.  </a:t>
            </a:r>
            <a:endParaRPr lang="en-GB" sz="1800" dirty="0" smtClean="0"/>
          </a:p>
          <a:p>
            <a:pPr algn="just">
              <a:buFont typeface="Arial" pitchFamily="34" charset="0"/>
              <a:buChar char="•"/>
            </a:pPr>
            <a:r>
              <a:rPr lang="en-GB" sz="1800" dirty="0" smtClean="0"/>
              <a:t>The </a:t>
            </a:r>
            <a:r>
              <a:rPr lang="en-GB" sz="1800" dirty="0"/>
              <a:t>ratio of MNF to average daily flow is often used as a rough indicator of leakage levels.  </a:t>
            </a:r>
            <a:endParaRPr lang="en-GB" sz="1800" dirty="0" smtClean="0"/>
          </a:p>
          <a:p>
            <a:pPr algn="just">
              <a:buFont typeface="Arial" pitchFamily="34" charset="0"/>
              <a:buChar char="•"/>
            </a:pPr>
            <a:r>
              <a:rPr lang="en-GB" sz="1800" dirty="0" smtClean="0"/>
              <a:t>A </a:t>
            </a:r>
            <a:r>
              <a:rPr lang="en-GB" sz="1800" dirty="0"/>
              <a:t>target value of around 20% would normally be considered in the industry as </a:t>
            </a:r>
            <a:r>
              <a:rPr lang="en-GB" sz="1800" dirty="0" smtClean="0"/>
              <a:t>acceptable</a:t>
            </a:r>
          </a:p>
          <a:p>
            <a:pPr marL="0" indent="0" algn="just">
              <a:buNone/>
            </a:pPr>
            <a:endParaRPr lang="en-US" sz="1800" dirty="0" smtClean="0"/>
          </a:p>
          <a:p>
            <a:pPr marL="0" indent="0" algn="just">
              <a:buFont typeface="Wingdings" pitchFamily="2" charset="2"/>
              <a:buNone/>
            </a:pPr>
            <a:endParaRPr lang="en-US" sz="2400" dirty="0">
              <a:solidFill>
                <a:srgbClr val="FFC000"/>
              </a:solidFill>
            </a:endParaRPr>
          </a:p>
        </p:txBody>
      </p:sp>
      <p:sp>
        <p:nvSpPr>
          <p:cNvPr id="3" name="TextBox 2"/>
          <p:cNvSpPr txBox="1"/>
          <p:nvPr/>
        </p:nvSpPr>
        <p:spPr>
          <a:xfrm>
            <a:off x="590550" y="1581150"/>
            <a:ext cx="5131533" cy="461665"/>
          </a:xfrm>
          <a:prstGeom prst="rect">
            <a:avLst/>
          </a:prstGeom>
          <a:noFill/>
        </p:spPr>
        <p:txBody>
          <a:bodyPr wrap="none" rtlCol="0">
            <a:spAutoFit/>
          </a:bodyPr>
          <a:lstStyle/>
          <a:p>
            <a:r>
              <a:rPr lang="en-US" sz="2400" dirty="0" smtClean="0"/>
              <a:t>Minimum Night Flow (MNF) analysis</a:t>
            </a:r>
            <a:endParaRPr lang="en-US" sz="2400" dirty="0"/>
          </a:p>
        </p:txBody>
      </p:sp>
    </p:spTree>
    <p:extLst>
      <p:ext uri="{BB962C8B-B14F-4D97-AF65-F5344CB8AC3E}">
        <p14:creationId xmlns:p14="http://schemas.microsoft.com/office/powerpoint/2010/main" val="255114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90"/>
            <a:ext cx="7886700" cy="1281111"/>
          </a:xfrm>
        </p:spPr>
        <p:txBody>
          <a:bodyPr/>
          <a:lstStyle/>
          <a:p>
            <a:r>
              <a:rPr lang="en-GB" dirty="0" smtClean="0"/>
              <a:t>Analysis of MNF on RW direct meters</a:t>
            </a:r>
            <a:endParaRPr lang="en-GB" dirty="0"/>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22297" y="1412775"/>
            <a:ext cx="10994927" cy="5789650"/>
            <a:chOff x="22297" y="1412775"/>
            <a:chExt cx="10994927" cy="578965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962065"/>
              <a:ext cx="637321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527031"/>
              <a:ext cx="4499992" cy="240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7" y="4129221"/>
              <a:ext cx="4543863" cy="27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71" y="1412775"/>
              <a:ext cx="4279205" cy="2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314325" y="6629400"/>
            <a:ext cx="3708066" cy="246221"/>
          </a:xfrm>
          <a:prstGeom prst="rect">
            <a:avLst/>
          </a:prstGeom>
          <a:noFill/>
        </p:spPr>
        <p:txBody>
          <a:bodyPr wrap="none" rtlCol="0">
            <a:spAutoFit/>
          </a:bodyPr>
          <a:lstStyle/>
          <a:p>
            <a:r>
              <a:rPr lang="en-US" sz="1000" b="1" i="1" dirty="0" smtClean="0">
                <a:solidFill>
                  <a:srgbClr val="FF0000"/>
                </a:solidFill>
                <a:effectLst>
                  <a:outerShdw blurRad="38100" dist="38100" dir="2700000" algn="tl">
                    <a:srgbClr val="000000">
                      <a:alpha val="43137"/>
                    </a:srgbClr>
                  </a:outerShdw>
                </a:effectLst>
              </a:rPr>
              <a:t>*Losses are predominantly on the end-consumer property</a:t>
            </a:r>
            <a:endParaRPr lang="en-US" sz="1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1144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3E5B8326B1524B9746D95D8DCDC82F" ma:contentTypeVersion="0" ma:contentTypeDescription="Create a new document." ma:contentTypeScope="" ma:versionID="6c6696e553fa789b5f7f986f53bcc0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EDFB76-9DD4-4A12-9103-87B3F97C20A7}">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AECBE1C-B9C0-4188-A70A-054A1CC5CDFD}">
  <ds:schemaRefs>
    <ds:schemaRef ds:uri="http://schemas.microsoft.com/sharepoint/v3/contenttype/forms"/>
  </ds:schemaRefs>
</ds:datastoreItem>
</file>

<file path=customXml/itemProps3.xml><?xml version="1.0" encoding="utf-8"?>
<ds:datastoreItem xmlns:ds="http://schemas.openxmlformats.org/officeDocument/2006/customXml" ds:itemID="{F7AB5739-9C40-4BAF-BF69-E407C5873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7623</TotalTime>
  <Words>715</Words>
  <Application>Microsoft Office PowerPoint</Application>
  <PresentationFormat>On-screen Show (4:3)</PresentationFormat>
  <Paragraphs>128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 Key initiative implemented by Rand Water and customers: Project 1600</vt:lpstr>
      <vt:lpstr>Background</vt:lpstr>
      <vt:lpstr>Background</vt:lpstr>
      <vt:lpstr>Background</vt:lpstr>
      <vt:lpstr>RW approach to managing customer demand</vt:lpstr>
      <vt:lpstr>Assessment of water use efficiency</vt:lpstr>
      <vt:lpstr>Assessment of water use efficiency</vt:lpstr>
      <vt:lpstr>End consumer consumption patterns</vt:lpstr>
      <vt:lpstr>Analysis of MNF on RW direct meters</vt:lpstr>
      <vt:lpstr>Further analysis</vt:lpstr>
      <vt:lpstr>Appropriate interventions</vt:lpstr>
      <vt:lpstr>Key initiative by RW and customers: Project 1600 </vt:lpstr>
      <vt:lpstr>PowerPoint Presentation</vt:lpstr>
      <vt:lpstr>PowerPoint Presentation</vt:lpstr>
      <vt:lpstr>Results</vt:lpstr>
      <vt:lpstr>Results</vt:lpstr>
      <vt:lpstr>Results</vt:lpstr>
      <vt:lpstr>Results</vt:lpstr>
      <vt:lpstr>Result</vt:lpstr>
      <vt:lpstr>Reduction in demand</vt:lpstr>
      <vt:lpstr>Development and implementation of regional WC/WDM measures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Mbili Thandekile</cp:lastModifiedBy>
  <cp:revision>396</cp:revision>
  <cp:lastPrinted>2017-04-11T05:54:11Z</cp:lastPrinted>
  <dcterms:created xsi:type="dcterms:W3CDTF">2016-10-26T08:03:53Z</dcterms:created>
  <dcterms:modified xsi:type="dcterms:W3CDTF">2019-03-26T12:25:39Z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0x010100C23E5B8326B1524B9746D95D8DCDC82F</vt:lpwstr>
  </property>
</Properties>
</file>